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/>
  <p:notesSz cx="7772400" cy="100584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532800"/>
            <a:ext cx="8228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8520" cy="3976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EF45FEC6-89B5-4431-BF91-0BBBDD1DE475}" type="slidenum">
              <a:t>&lt;#&gt;</a:t>
            </a:fld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532800"/>
            <a:ext cx="8228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8520" cy="3976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755B38F-C1B3-4A2C-9611-1FBF035EB4C9}" type="slidenum">
              <a:t>&lt;#&gt;</a:t>
            </a:fld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708120"/>
            <a:ext cx="822852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520" cy="3976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>
          <a:xfrm>
            <a:off x="8384760" y="6245280"/>
            <a:ext cx="300960" cy="28764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fld id="{E2325954-5B9E-4855-A78B-C620258F1A92}" type="slidenum"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d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708120"/>
            <a:ext cx="822852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520" cy="3976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sldNum" idx="2"/>
          </p:nvPr>
        </p:nvSpPr>
        <p:spPr>
          <a:xfrm>
            <a:off x="8384760" y="6245280"/>
            <a:ext cx="300960" cy="28764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algn="l" pos="0"/>
              </a:tabLst>
            </a:pPr>
            <a:fld id="{066CF91E-FFAF-47A9-BCA5-2A2F935356AB}" type="slidenum"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4.jpeg"/><Relationship Id="rId3" Type="http://schemas.openxmlformats.org/officeDocument/2006/relationships/image" Target="../media/image15.png"/><Relationship Id="rId4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"/>
          <p:cNvSpPr/>
          <p:nvPr/>
        </p:nvSpPr>
        <p:spPr>
          <a:xfrm>
            <a:off x="4356000" y="1052640"/>
            <a:ext cx="4286880" cy="85824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ctr" defTabSz="914400">
              <a:lnSpc>
                <a:spcPct val="80000"/>
              </a:lnSpc>
              <a:spcBef>
                <a:spcPts val="601"/>
              </a:spcBef>
              <a:tabLst>
                <a:tab algn="l" pos="0"/>
              </a:tabLst>
            </a:pPr>
            <a:br>
              <a:rPr sz="2800"/>
            </a:b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3" name="oro" descr="oro"/>
          <p:cNvPicPr/>
          <p:nvPr/>
        </p:nvPicPr>
        <p:blipFill>
          <a:blip r:embed="rId1"/>
          <a:stretch/>
        </p:blipFill>
        <p:spPr>
          <a:xfrm>
            <a:off x="0" y="720"/>
            <a:ext cx="9142920" cy="688392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14" name="Pravokutnik"/>
          <p:cNvSpPr/>
          <p:nvPr/>
        </p:nvSpPr>
        <p:spPr>
          <a:xfrm>
            <a:off x="539640" y="404640"/>
            <a:ext cx="4031280" cy="71964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rmAutofit/>
          </a:bodyPr>
          <a:p>
            <a:pPr algn="ctr" defTabSz="768240">
              <a:lnSpc>
                <a:spcPct val="100000"/>
              </a:lnSpc>
              <a:tabLst>
                <a:tab algn="l" pos="0"/>
              </a:tabLst>
            </a:pPr>
            <a:r>
              <a:rPr lang="hr-HR" sz="4710" b="0" u="none" strike="noStrike">
                <a:solidFill>
                  <a:srgbClr val="009900"/>
                </a:solidFill>
                <a:effectLst/>
                <a:uFillTx/>
                <a:latin typeface="Impact"/>
                <a:ea typeface="Impact"/>
              </a:rPr>
              <a:t> </a:t>
            </a:r>
            <a:endParaRPr lang="en-US" sz="471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15" name="image.png"/>
          <p:cNvGrpSpPr/>
          <p:nvPr/>
        </p:nvGrpSpPr>
        <p:grpSpPr>
          <a:xfrm>
            <a:off x="3035160" y="1347840"/>
            <a:ext cx="3072240" cy="5548680"/>
            <a:chOff x="3035160" y="1347840"/>
            <a:chExt cx="3072240" cy="5548680"/>
          </a:xfrm>
        </p:grpSpPr>
        <p:pic>
          <p:nvPicPr>
            <p:cNvPr id="16" name="image.png" descr="image.png"/>
            <p:cNvPicPr/>
            <p:nvPr/>
          </p:nvPicPr>
          <p:blipFill>
            <a:blip r:embed="rId2"/>
            <a:stretch/>
          </p:blipFill>
          <p:spPr>
            <a:xfrm>
              <a:off x="3238560" y="1550880"/>
              <a:ext cx="2665800" cy="51044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17" name="image.png" descr="image.png"/>
            <p:cNvPicPr/>
            <p:nvPr/>
          </p:nvPicPr>
          <p:blipFill>
            <a:blip r:embed="rId3"/>
            <a:stretch/>
          </p:blipFill>
          <p:spPr>
            <a:xfrm>
              <a:off x="3035160" y="1347840"/>
              <a:ext cx="3072240" cy="554868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18" name="Darovi Duha Svetoga"/>
          <p:cNvSpPr/>
          <p:nvPr/>
        </p:nvSpPr>
        <p:spPr>
          <a:xfrm>
            <a:off x="1505520" y="356760"/>
            <a:ext cx="6132240" cy="851760"/>
          </a:xfrm>
          <a:prstGeom prst="rect">
            <a:avLst/>
          </a:prstGeom>
          <a:gradFill rotWithShape="0">
            <a:gsLst>
              <a:gs pos="0">
                <a:srgbClr val="ff953e"/>
              </a:gs>
              <a:gs pos="100000">
                <a:srgbClr val="ffd1bb"/>
              </a:gs>
            </a:gsLst>
            <a:lin ang="16200000"/>
          </a:gradFill>
          <a:ln w="0">
            <a:solidFill>
              <a:srgbClr val="000000"/>
            </a:solidFill>
          </a:ln>
          <a:effectLst>
            <a:outerShdw algn="b" blurRad="38160" dir="5400000" dist="23040" kx="0" ky="0" rotWithShape="0" sx="100000" sy="10000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45720" rIns="45720" tIns="45000" bIns="45000" anchor="t">
            <a:sp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5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Darovi Duha Svetoga</a:t>
            </a:r>
            <a:endParaRPr lang="en-US" sz="5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fill="hold" nodeType="afterEffect" presetSubtype="16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fill="hold" nodeType="afterEffect" presetSubtype="16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fill="hold" nodeType="clickEffect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kst"/>
          <p:cNvSpPr/>
          <p:nvPr/>
        </p:nvSpPr>
        <p:spPr>
          <a:xfrm>
            <a:off x="4356000" y="1052640"/>
            <a:ext cx="4286880" cy="85824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ctr" defTabSz="914400">
              <a:lnSpc>
                <a:spcPct val="80000"/>
              </a:lnSpc>
              <a:spcBef>
                <a:spcPts val="601"/>
              </a:spcBef>
              <a:tabLst>
                <a:tab algn="l" pos="0"/>
              </a:tabLst>
            </a:pPr>
            <a:br>
              <a:rPr sz="2800"/>
            </a:b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0" name="oro" descr="oro"/>
          <p:cNvPicPr/>
          <p:nvPr/>
        </p:nvPicPr>
        <p:blipFill>
          <a:blip r:embed="rId1"/>
          <a:stretch/>
        </p:blipFill>
        <p:spPr>
          <a:xfrm>
            <a:off x="0" y="720"/>
            <a:ext cx="9142920" cy="688392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1" name="Pravokutnik"/>
          <p:cNvSpPr/>
          <p:nvPr/>
        </p:nvSpPr>
        <p:spPr>
          <a:xfrm>
            <a:off x="539640" y="404640"/>
            <a:ext cx="4031280" cy="71964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rmAutofit/>
          </a:bodyPr>
          <a:p>
            <a:pPr algn="ctr" defTabSz="768240">
              <a:lnSpc>
                <a:spcPct val="100000"/>
              </a:lnSpc>
              <a:tabLst>
                <a:tab algn="l" pos="0"/>
              </a:tabLst>
            </a:pPr>
            <a:r>
              <a:rPr lang="hr-HR" sz="4710" b="0" u="none" strike="noStrike">
                <a:solidFill>
                  <a:srgbClr val="009900"/>
                </a:solidFill>
                <a:effectLst/>
                <a:uFillTx/>
                <a:latin typeface="Impact"/>
                <a:ea typeface="Impact"/>
              </a:rPr>
              <a:t> </a:t>
            </a:r>
            <a:endParaRPr lang="en-US" sz="471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22" name="image.png"/>
          <p:cNvGrpSpPr/>
          <p:nvPr/>
        </p:nvGrpSpPr>
        <p:grpSpPr>
          <a:xfrm>
            <a:off x="330120" y="1284120"/>
            <a:ext cx="3072240" cy="5548680"/>
            <a:chOff x="330120" y="1284120"/>
            <a:chExt cx="3072240" cy="5548680"/>
          </a:xfrm>
        </p:grpSpPr>
        <p:pic>
          <p:nvPicPr>
            <p:cNvPr id="23" name="image.png" descr="image.png"/>
            <p:cNvPicPr/>
            <p:nvPr/>
          </p:nvPicPr>
          <p:blipFill>
            <a:blip r:embed="rId2"/>
            <a:stretch/>
          </p:blipFill>
          <p:spPr>
            <a:xfrm>
              <a:off x="533520" y="1487520"/>
              <a:ext cx="2665800" cy="51044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24" name="image.png" descr="image.png"/>
            <p:cNvPicPr/>
            <p:nvPr/>
          </p:nvPicPr>
          <p:blipFill>
            <a:blip r:embed="rId3"/>
            <a:stretch/>
          </p:blipFill>
          <p:spPr>
            <a:xfrm>
              <a:off x="330120" y="1284120"/>
              <a:ext cx="3072240" cy="554868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25" name="Darovi Duha Svetoga"/>
          <p:cNvSpPr/>
          <p:nvPr/>
        </p:nvSpPr>
        <p:spPr>
          <a:xfrm>
            <a:off x="1505520" y="356760"/>
            <a:ext cx="6132240" cy="851760"/>
          </a:xfrm>
          <a:prstGeom prst="rect">
            <a:avLst/>
          </a:prstGeom>
          <a:gradFill rotWithShape="0">
            <a:gsLst>
              <a:gs pos="0">
                <a:srgbClr val="ff953e"/>
              </a:gs>
              <a:gs pos="100000">
                <a:srgbClr val="ffd1bb"/>
              </a:gs>
            </a:gsLst>
            <a:lin ang="16200000"/>
          </a:gradFill>
          <a:ln w="0">
            <a:solidFill>
              <a:srgbClr val="000000"/>
            </a:solidFill>
          </a:ln>
          <a:effectLst>
            <a:outerShdw algn="b" blurRad="38160" dir="5400000" dist="23040" kx="0" ky="0" rotWithShape="0" sx="100000" sy="10000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45720" rIns="45720" tIns="45000" bIns="45000" anchor="t">
            <a:sp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5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Darovi Duha Svetoga</a:t>
            </a:r>
            <a:endParaRPr lang="en-US" sz="5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" name="Koji su to darovi?"/>
          <p:cNvSpPr/>
          <p:nvPr/>
        </p:nvSpPr>
        <p:spPr>
          <a:xfrm>
            <a:off x="4507560" y="1564560"/>
            <a:ext cx="3984480" cy="699120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  <a:round/>
          </a:ln>
          <a:effectLst>
            <a:outerShdw algn="b" blurRad="38160" dir="5400000" dist="20160" kx="0" ky="0" rotWithShape="0" sx="100000" sy="1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45720" rIns="45720" tIns="45000" bIns="45000" anchor="t">
            <a:sp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4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Koji su to darovi?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" name="Mudrost…"/>
          <p:cNvSpPr/>
          <p:nvPr/>
        </p:nvSpPr>
        <p:spPr>
          <a:xfrm>
            <a:off x="5076720" y="2459880"/>
            <a:ext cx="2486520" cy="4250160"/>
          </a:xfrm>
          <a:prstGeom prst="rect">
            <a:avLst/>
          </a:prstGeom>
          <a:gradFill rotWithShape="0">
            <a:gsLst>
              <a:gs pos="0">
                <a:srgbClr val="ff953e"/>
              </a:gs>
              <a:gs pos="100000">
                <a:srgbClr val="ffd1bb"/>
              </a:gs>
            </a:gsLst>
            <a:lin ang="16200000"/>
          </a:gradFill>
          <a:ln w="0">
            <a:solidFill>
              <a:srgbClr val="000000"/>
            </a:solidFill>
          </a:ln>
          <a:effectLst>
            <a:outerShdw algn="b" blurRad="38160" dir="5400000" dist="23040" kx="0" ky="0" rotWithShape="0" sx="100000" sy="10000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45720" rIns="45720" tIns="45000" bIns="45000" anchor="t">
            <a:sp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9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Mudrost</a:t>
            </a:r>
            <a:endParaRPr lang="en-US" sz="3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9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Razum</a:t>
            </a:r>
            <a:endParaRPr lang="en-US" sz="3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9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Savjet</a:t>
            </a:r>
            <a:endParaRPr lang="en-US" sz="3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9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Jakost</a:t>
            </a:r>
            <a:endParaRPr lang="en-US" sz="3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9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Znanje</a:t>
            </a:r>
            <a:endParaRPr lang="en-US" sz="3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9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Pobožnost</a:t>
            </a:r>
            <a:endParaRPr lang="en-US" sz="3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9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Strah Božji</a:t>
            </a:r>
            <a:endParaRPr lang="en-US" sz="3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dissolve/>
      </p:transition>
    </mc:Choice>
    <mc:Fallback>
      <p:transition spd="slow">
        <p:dissolve/>
      </p:transition>
    </mc:Fallback>
  </mc:AlternateContent>
  <p:timing>
    <p:tnLst>
      <p:par>
        <p:cTn id="19" dur="indefinite" restart="never" nodeType="tmRoot">
          <p:childTnLst>
            <p:seq>
              <p:cTn id="20" dur="indefinite" nodeType="mainSeq"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fill="hold" nodeType="afterEffect" presetSubtype="16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3" presetClass="entr" fill="hold" nodeType="afterEffect" presetSubtype="16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fill="hold" nodeType="clickEffect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oro" descr="oro"/>
          <p:cNvPicPr/>
          <p:nvPr/>
        </p:nvPicPr>
        <p:blipFill>
          <a:blip r:embed="rId1"/>
          <a:stretch/>
        </p:blipFill>
        <p:spPr>
          <a:xfrm>
            <a:off x="0" y="0"/>
            <a:ext cx="9142920" cy="688392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9" name="Mudar čovjek je sposoban razlikovati važno od nevažnog i prepoznavati Božju volju u svom životu.…"/>
          <p:cNvSpPr/>
          <p:nvPr/>
        </p:nvSpPr>
        <p:spPr>
          <a:xfrm>
            <a:off x="108000" y="842760"/>
            <a:ext cx="5094720" cy="594324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Mudar čovjek je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sposoban razlikovati važno od nevažnog</a:t>
            </a: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i prepoznavati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Božju volju</a:t>
            </a: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u svom životu.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Sposoban je shvatiti ono što je najvažnije te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u Božjem svjetlu promatrati i prosuđivati</a:t>
            </a: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ljudski život i cjelokupnu stvarnost.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30" name="image.png"/>
          <p:cNvGrpSpPr/>
          <p:nvPr/>
        </p:nvGrpSpPr>
        <p:grpSpPr>
          <a:xfrm>
            <a:off x="5402160" y="793800"/>
            <a:ext cx="3657960" cy="5817240"/>
            <a:chOff x="5402160" y="793800"/>
            <a:chExt cx="3657960" cy="5817240"/>
          </a:xfrm>
        </p:grpSpPr>
        <p:pic>
          <p:nvPicPr>
            <p:cNvPr id="31" name="image.png" descr="image.png"/>
            <p:cNvPicPr/>
            <p:nvPr/>
          </p:nvPicPr>
          <p:blipFill>
            <a:blip r:embed="rId2"/>
            <a:stretch/>
          </p:blipFill>
          <p:spPr>
            <a:xfrm>
              <a:off x="5605560" y="996840"/>
              <a:ext cx="3251880" cy="53726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32" name="image.png" descr="image.png"/>
            <p:cNvPicPr/>
            <p:nvPr/>
          </p:nvPicPr>
          <p:blipFill>
            <a:blip r:embed="rId3"/>
            <a:stretch/>
          </p:blipFill>
          <p:spPr>
            <a:xfrm>
              <a:off x="5402160" y="793800"/>
              <a:ext cx="3657960" cy="581724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33" name="MUDROST"/>
          <p:cNvSpPr/>
          <p:nvPr/>
        </p:nvSpPr>
        <p:spPr>
          <a:xfrm>
            <a:off x="2984040" y="180360"/>
            <a:ext cx="2656800" cy="699120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  <a:round/>
          </a:ln>
          <a:effectLst>
            <a:outerShdw algn="b" blurRad="38160" dir="5400000" dist="20160" kx="0" ky="0" rotWithShape="0" sx="100000" sy="1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45720" rIns="45720" tIns="45000" bIns="45000" anchor="t">
            <a:sp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4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MUDROST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dissolve/>
      </p:transition>
    </mc:Choice>
    <mc:Fallback>
      <p:transition spd="slow">
        <p:dissolve/>
      </p:transition>
    </mc:Fallback>
  </mc:AlternateContent>
  <p:timing>
    <p:tnLst>
      <p:par>
        <p:cTn id="37" dur="indefinite" restart="never" nodeType="tmRoot">
          <p:childTnLst>
            <p:seq>
              <p:cTn id="38" dur="indefinite" nodeType="mainSeq">
                <p:childTnLst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fill="hold" nodeType="click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7" presetClass="entr" fill="hold" nodeType="after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oro" descr="oro"/>
          <p:cNvPicPr/>
          <p:nvPr/>
        </p:nvPicPr>
        <p:blipFill>
          <a:blip r:embed="rId1"/>
          <a:stretch/>
        </p:blipFill>
        <p:spPr>
          <a:xfrm>
            <a:off x="0" y="0"/>
            <a:ext cx="9142920" cy="688392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35" name="Razuman čovjek je otvoren i kritičan u razumijevanju sebe, svijeta i ljudi.…"/>
          <p:cNvSpPr/>
          <p:nvPr/>
        </p:nvSpPr>
        <p:spPr>
          <a:xfrm>
            <a:off x="4078440" y="746640"/>
            <a:ext cx="4886280" cy="604440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3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Razuman čovjek je </a:t>
            </a:r>
            <a:r>
              <a:rPr lang="hr-HR" sz="23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otvoren i kritičan u razumijevanju</a:t>
            </a:r>
            <a:r>
              <a:rPr lang="hr-HR" sz="23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sebe, svijeta i ljudi. </a:t>
            </a:r>
            <a:endParaRPr lang="en-US" sz="2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3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Razuman čovjek </a:t>
            </a:r>
            <a:r>
              <a:rPr lang="hr-HR" sz="23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ima svoj stav</a:t>
            </a:r>
            <a:r>
              <a:rPr lang="hr-HR" sz="23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i ne dopušta da se okolnosti i drugi ljudi njime poigravaju. </a:t>
            </a:r>
            <a:endParaRPr lang="en-US" sz="2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3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Tim nas darom Duh Sveti osobito osposobljava da možemo </a:t>
            </a:r>
            <a:r>
              <a:rPr lang="hr-HR" sz="23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razumjeti i prihvatiti Božju riječ</a:t>
            </a:r>
            <a:endParaRPr lang="en-US" sz="2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3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te da možemo, u svjetlu Božje riječi, </a:t>
            </a:r>
            <a:r>
              <a:rPr lang="hr-HR" sz="23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razumjeti i promatrati sebe, druge ljude i sveukupnu stvarnost</a:t>
            </a:r>
            <a:r>
              <a:rPr lang="hr-HR" sz="23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.</a:t>
            </a:r>
            <a:endParaRPr lang="en-US" sz="2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36" name="image.png"/>
          <p:cNvGrpSpPr/>
          <p:nvPr/>
        </p:nvGrpSpPr>
        <p:grpSpPr>
          <a:xfrm>
            <a:off x="-3240" y="490680"/>
            <a:ext cx="3915360" cy="6266520"/>
            <a:chOff x="-3240" y="490680"/>
            <a:chExt cx="3915360" cy="6266520"/>
          </a:xfrm>
        </p:grpSpPr>
        <p:pic>
          <p:nvPicPr>
            <p:cNvPr id="37" name="image.png" descr="image.png"/>
            <p:cNvPicPr/>
            <p:nvPr/>
          </p:nvPicPr>
          <p:blipFill>
            <a:blip r:embed="rId2"/>
            <a:stretch/>
          </p:blipFill>
          <p:spPr>
            <a:xfrm>
              <a:off x="200160" y="693720"/>
              <a:ext cx="3508920" cy="582192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38" name="image.png" descr="image.png"/>
            <p:cNvPicPr/>
            <p:nvPr/>
          </p:nvPicPr>
          <p:blipFill>
            <a:blip r:embed="rId3"/>
            <a:stretch/>
          </p:blipFill>
          <p:spPr>
            <a:xfrm>
              <a:off x="-3240" y="490680"/>
              <a:ext cx="3915360" cy="626652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39" name="RAZUM"/>
          <p:cNvSpPr/>
          <p:nvPr/>
        </p:nvSpPr>
        <p:spPr>
          <a:xfrm>
            <a:off x="3974760" y="116640"/>
            <a:ext cx="1895760" cy="699120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  <a:round/>
          </a:ln>
          <a:effectLst>
            <a:outerShdw algn="b" blurRad="38160" dir="5400000" dist="20160" kx="0" ky="0" rotWithShape="0" sx="100000" sy="1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45720" rIns="45720" tIns="45000" bIns="45000" anchor="t">
            <a:spAutoFit/>
          </a:bodyPr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4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RAZUM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transition spd="med">
    <p:wipe dir="r"/>
  </p:transition>
  <p:timing>
    <p:tnLst>
      <p:par>
        <p:cTn id="50" dur="indefinite" restart="never" nodeType="tmRoot">
          <p:childTnLst>
            <p:seq>
              <p:cTn id="51" dur="indefinite" nodeType="mainSeq">
                <p:childTnLst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fill="hold" nodeType="click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6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7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7" presetClass="entr" fill="hold" nodeType="after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1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2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ctr">
            <a:normAutofit/>
          </a:bodyPr>
          <a:p>
            <a:pPr indent="0" algn="ctr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42" name="oro" descr="oro"/>
          <p:cNvPicPr/>
          <p:nvPr/>
        </p:nvPicPr>
        <p:blipFill>
          <a:blip r:embed="rId1"/>
          <a:stretch/>
        </p:blipFill>
        <p:spPr>
          <a:xfrm>
            <a:off x="11160" y="9360"/>
            <a:ext cx="9142920" cy="688392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43" name="SAVJET"/>
          <p:cNvSpPr/>
          <p:nvPr/>
        </p:nvSpPr>
        <p:spPr>
          <a:xfrm>
            <a:off x="2324160" y="149040"/>
            <a:ext cx="2440800" cy="698760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  <a:round/>
          </a:ln>
          <a:effectLst>
            <a:outerShdw algn="b" blurRad="38160" dir="5400000" dist="20160" kx="0" ky="0" rotWithShape="0" sx="100000" sy="1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sp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4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SAVJET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" name="Čovjek koji ima dar savjeta sposoban je uživjeti se u situaciju svog bližnjeg i dati mu mudar i konkretan savjet (savjetovati ga),…"/>
          <p:cNvSpPr/>
          <p:nvPr/>
        </p:nvSpPr>
        <p:spPr>
          <a:xfrm>
            <a:off x="31680" y="795600"/>
            <a:ext cx="5255280" cy="602964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Čovjek koji ima dar savjeta sposoban je </a:t>
            </a:r>
            <a:r>
              <a:rPr lang="hr-HR" sz="26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uživjeti se</a:t>
            </a: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u situaciju svog bližnjeg i </a:t>
            </a:r>
            <a:r>
              <a:rPr lang="hr-HR" sz="26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dati mu mudar i konkretan savjet</a:t>
            </a: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(savjetovati ga),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no on zna i </a:t>
            </a:r>
            <a:r>
              <a:rPr lang="hr-HR" sz="26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primiti i poslušati savjete</a:t>
            </a: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svojih bližnjih.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Imati dar savjeta znači biti </a:t>
            </a:r>
            <a:r>
              <a:rPr lang="hr-HR" sz="26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sposoban pomoći drugomu</a:t>
            </a: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, osobito u važnim trenucima njegova života, u oblikovanju njegova osobna mišljenja i donošenju osobne odluke.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45" name="image.png"/>
          <p:cNvGrpSpPr/>
          <p:nvPr/>
        </p:nvGrpSpPr>
        <p:grpSpPr>
          <a:xfrm>
            <a:off x="5381640" y="739800"/>
            <a:ext cx="3702600" cy="5988600"/>
            <a:chOff x="5381640" y="739800"/>
            <a:chExt cx="3702600" cy="5988600"/>
          </a:xfrm>
        </p:grpSpPr>
        <p:pic>
          <p:nvPicPr>
            <p:cNvPr id="46" name="image.png" descr="image.png"/>
            <p:cNvPicPr/>
            <p:nvPr/>
          </p:nvPicPr>
          <p:blipFill>
            <a:blip r:embed="rId2"/>
            <a:stretch/>
          </p:blipFill>
          <p:spPr>
            <a:xfrm>
              <a:off x="5584680" y="942840"/>
              <a:ext cx="3296160" cy="554400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47" name="image.png" descr="image.png"/>
            <p:cNvPicPr/>
            <p:nvPr/>
          </p:nvPicPr>
          <p:blipFill>
            <a:blip r:embed="rId3"/>
            <a:stretch/>
          </p:blipFill>
          <p:spPr>
            <a:xfrm>
              <a:off x="5381640" y="739800"/>
              <a:ext cx="3702600" cy="5988600"/>
            </a:xfrm>
            <a:prstGeom prst="rect">
              <a:avLst/>
            </a:prstGeom>
            <a:noFill/>
            <a:ln w="0">
              <a:noFill/>
            </a:ln>
          </p:spPr>
        </p:pic>
      </p:grpSp>
    </p:spTree>
  </p:cSld>
  <mc:AlternateContent>
    <mc:Choice Requires="p14">
      <p:transition spd="slow" p14:dur="1500">
        <p:dissolve/>
      </p:transition>
    </mc:Choice>
    <mc:Fallback>
      <p:transition spd="slow">
        <p:dissolve/>
      </p:transition>
    </mc:Fallback>
  </mc:AlternateContent>
  <p:timing>
    <p:tnLst>
      <p:par>
        <p:cTn id="63" dur="indefinite" restart="never" nodeType="tmRoot">
          <p:childTnLst>
            <p:seq>
              <p:cTn id="64" dur="indefinite" nodeType="mainSeq"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fill="hold" nodeType="afterEffect" presetSubtype="1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fill="hold" nodeType="clickEffect" presetSubtype="16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5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6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7" presetClass="entr" fill="hold" nodeType="after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9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0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1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ctr">
            <a:normAutofit/>
          </a:bodyPr>
          <a:p>
            <a:pPr indent="0" algn="ctr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50" name="oro" descr="oro"/>
          <p:cNvPicPr/>
          <p:nvPr/>
        </p:nvPicPr>
        <p:blipFill>
          <a:blip r:embed="rId1"/>
          <a:stretch/>
        </p:blipFill>
        <p:spPr>
          <a:xfrm>
            <a:off x="0" y="-27000"/>
            <a:ext cx="9142920" cy="688392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51" name="JAKOST"/>
          <p:cNvSpPr/>
          <p:nvPr/>
        </p:nvSpPr>
        <p:spPr>
          <a:xfrm>
            <a:off x="1652760" y="145800"/>
            <a:ext cx="2399400" cy="698760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  <a:round/>
          </a:ln>
          <a:effectLst>
            <a:outerShdw algn="b" blurRad="38160" dir="5400000" dist="20160" kx="0" ky="0" rotWithShape="0" sx="100000" sy="1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sp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4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JAKOST 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" name="Jak je čovjek hrabar i sposoban suočiti se sa svim teškoćama i problemima, te izdržati svaku patnju i bol.…"/>
          <p:cNvSpPr/>
          <p:nvPr/>
        </p:nvSpPr>
        <p:spPr>
          <a:xfrm>
            <a:off x="228600" y="758880"/>
            <a:ext cx="4570920" cy="606708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Jak je čovjek hrabar i </a:t>
            </a:r>
            <a:r>
              <a:rPr lang="hr-HR" sz="28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sposoban suočiti </a:t>
            </a: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se sa svim teškoćama i problemima, te </a:t>
            </a:r>
            <a:r>
              <a:rPr lang="hr-HR" sz="28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izdržati</a:t>
            </a: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svaku patnju i bol.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Sposoban je </a:t>
            </a:r>
            <a:r>
              <a:rPr lang="hr-HR" sz="28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hrabro i ustrajno navještati</a:t>
            </a: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– riječju i djelom – I</a:t>
            </a:r>
            <a:r>
              <a:rPr lang="hr-HR" sz="28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susovu Radosnu vijest</a:t>
            </a: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o novome Božjem svijetu 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i </a:t>
            </a:r>
            <a:r>
              <a:rPr lang="hr-HR" sz="28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živjeti</a:t>
            </a: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prema zhtjevima Isusova </a:t>
            </a:r>
            <a:r>
              <a:rPr lang="hr-HR" sz="28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Evanđelja</a:t>
            </a:r>
            <a:r>
              <a:rPr lang="hr-HR" sz="28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.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53" name="image.png"/>
          <p:cNvGrpSpPr/>
          <p:nvPr/>
        </p:nvGrpSpPr>
        <p:grpSpPr>
          <a:xfrm>
            <a:off x="4965840" y="450720"/>
            <a:ext cx="3905640" cy="6277320"/>
            <a:chOff x="4965840" y="450720"/>
            <a:chExt cx="3905640" cy="6277320"/>
          </a:xfrm>
        </p:grpSpPr>
        <p:pic>
          <p:nvPicPr>
            <p:cNvPr id="54" name="image.png" descr="image.png"/>
            <p:cNvPicPr/>
            <p:nvPr/>
          </p:nvPicPr>
          <p:blipFill>
            <a:blip r:embed="rId2"/>
            <a:stretch/>
          </p:blipFill>
          <p:spPr>
            <a:xfrm>
              <a:off x="5168880" y="654120"/>
              <a:ext cx="3499200" cy="583308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55" name="image.png" descr="image.png"/>
            <p:cNvPicPr/>
            <p:nvPr/>
          </p:nvPicPr>
          <p:blipFill>
            <a:blip r:embed="rId3"/>
            <a:stretch/>
          </p:blipFill>
          <p:spPr>
            <a:xfrm>
              <a:off x="4965840" y="450720"/>
              <a:ext cx="3905640" cy="6277320"/>
            </a:xfrm>
            <a:prstGeom prst="rect">
              <a:avLst/>
            </a:prstGeom>
            <a:noFill/>
            <a:ln w="0">
              <a:noFill/>
            </a:ln>
          </p:spPr>
        </p:pic>
      </p:grpSp>
    </p:spTree>
  </p:cSld>
  <mc:AlternateContent>
    <mc:Choice Requires="p14">
      <p:transition spd="slow" p14:dur="1500">
        <p:dissolve/>
      </p:transition>
    </mc:Choice>
    <mc:Fallback>
      <p:transition spd="slow">
        <p:dissolve/>
      </p:transition>
    </mc:Fallback>
  </mc:AlternateContent>
  <p:timing>
    <p:tnLst>
      <p:par>
        <p:cTn id="82" dur="indefinite" restart="never" nodeType="tmRoot">
          <p:childTnLst>
            <p:seq>
              <p:cTn id="83" dur="indefinite" nodeType="mainSeq"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fill="hold" nodeType="afterEffect" presetSubtype="1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7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fill="hold" nodeType="click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3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4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5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00"/>
                            </p:stCondLst>
                            <p:childTnLst>
                              <p:par>
                                <p:cTn id="97" presetID="7" presetClass="entr" fill="hold" nodeType="after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8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9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0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ctr">
            <a:normAutofit/>
          </a:bodyPr>
          <a:p>
            <a:pPr indent="0" algn="ctr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58" name="oro" descr="oro"/>
          <p:cNvPicPr/>
          <p:nvPr/>
        </p:nvPicPr>
        <p:blipFill>
          <a:blip r:embed="rId1"/>
          <a:stretch/>
        </p:blipFill>
        <p:spPr>
          <a:xfrm>
            <a:off x="0" y="0"/>
            <a:ext cx="9142920" cy="688392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59" name="ZNANJE"/>
          <p:cNvSpPr/>
          <p:nvPr/>
        </p:nvSpPr>
        <p:spPr>
          <a:xfrm>
            <a:off x="1598760" y="75960"/>
            <a:ext cx="2665080" cy="698760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  <a:round/>
          </a:ln>
          <a:effectLst>
            <a:outerShdw algn="b" blurRad="38160" dir="5400000" dist="20160" kx="0" ky="0" rotWithShape="0" sx="100000" sy="1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sp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4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ZNANJE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" name="Čovjek s darom znanja uporno traži i radosno prihvaća istinu.…"/>
          <p:cNvSpPr/>
          <p:nvPr/>
        </p:nvSpPr>
        <p:spPr>
          <a:xfrm>
            <a:off x="76320" y="845640"/>
            <a:ext cx="5149080" cy="594324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Čovjek s darom znanja uporno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traži i radosno prihvaća istinu.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On prihvaća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ljude</a:t>
            </a: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oko sebe onakvima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kakvi jesu</a:t>
            </a: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i raduje se njihovim različitostima.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On prihvaća istinu, i to osobito onu od koje se može istinski živjeti: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istinu</a:t>
            </a:r>
            <a:r>
              <a:rPr lang="hr-HR" sz="32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koju susrećemo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u Isusu Kristu.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61" name="image.png"/>
          <p:cNvGrpSpPr/>
          <p:nvPr/>
        </p:nvGrpSpPr>
        <p:grpSpPr>
          <a:xfrm>
            <a:off x="5224320" y="374760"/>
            <a:ext cx="3816720" cy="6464880"/>
            <a:chOff x="5224320" y="374760"/>
            <a:chExt cx="3816720" cy="6464880"/>
          </a:xfrm>
        </p:grpSpPr>
        <p:pic>
          <p:nvPicPr>
            <p:cNvPr id="62" name="image.png" descr="image.png"/>
            <p:cNvPicPr/>
            <p:nvPr/>
          </p:nvPicPr>
          <p:blipFill>
            <a:blip r:embed="rId2"/>
            <a:stretch/>
          </p:blipFill>
          <p:spPr>
            <a:xfrm>
              <a:off x="5427720" y="577800"/>
              <a:ext cx="3410280" cy="602028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63" name="image.png" descr="image.png"/>
            <p:cNvPicPr/>
            <p:nvPr/>
          </p:nvPicPr>
          <p:blipFill>
            <a:blip r:embed="rId3"/>
            <a:stretch/>
          </p:blipFill>
          <p:spPr>
            <a:xfrm>
              <a:off x="5224320" y="374760"/>
              <a:ext cx="3816720" cy="6464880"/>
            </a:xfrm>
            <a:prstGeom prst="rect">
              <a:avLst/>
            </a:prstGeom>
            <a:noFill/>
            <a:ln w="0">
              <a:noFill/>
            </a:ln>
          </p:spPr>
        </p:pic>
      </p:grpSp>
    </p:spTree>
  </p:cSld>
  <mc:AlternateContent>
    <mc:Choice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01" dur="indefinite" restart="never" nodeType="tmRoot">
          <p:childTnLst>
            <p:seq>
              <p:cTn id="102" dur="indefinite" nodeType="mainSeq"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fill="hold" nodeType="afterEffect" presetSubtype="1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6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fill="hold" nodeType="click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2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3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4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16" presetID="7" presetClass="entr" fill="hold" nodeType="after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7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8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9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ctr">
            <a:normAutofit/>
          </a:bodyPr>
          <a:p>
            <a:pPr indent="0" algn="ctr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66" name="oro" descr="oro"/>
          <p:cNvPicPr/>
          <p:nvPr/>
        </p:nvPicPr>
        <p:blipFill>
          <a:blip r:embed="rId1"/>
          <a:stretch/>
        </p:blipFill>
        <p:spPr>
          <a:xfrm>
            <a:off x="0" y="0"/>
            <a:ext cx="9142920" cy="688392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67" name="POBOŽNOST"/>
          <p:cNvSpPr/>
          <p:nvPr/>
        </p:nvSpPr>
        <p:spPr>
          <a:xfrm>
            <a:off x="1333440" y="164160"/>
            <a:ext cx="3735000" cy="698760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  <a:round/>
          </a:ln>
          <a:effectLst>
            <a:outerShdw algn="b" blurRad="38160" dir="5400000" dist="20160" kx="0" ky="0" rotWithShape="0" sx="100000" sy="1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sp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4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POBOŽNOST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" name="Istinski pobožan (duhovan) čovjek živi u najdubljoj povezanosti s Bogom kao svojim Prijateljem i s ljudima.…"/>
          <p:cNvSpPr/>
          <p:nvPr/>
        </p:nvSpPr>
        <p:spPr>
          <a:xfrm>
            <a:off x="115920" y="1022040"/>
            <a:ext cx="5082120" cy="563364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Istinski pobožan (duhovan) čovjek živi </a:t>
            </a:r>
            <a:r>
              <a:rPr lang="hr-HR" sz="26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u najdubljoj povezanosti s Bogom</a:t>
            </a: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kao svojim Prijateljem i s ljudima.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Njemu se može iskreno, bez straha i </a:t>
            </a:r>
            <a:r>
              <a:rPr lang="hr-HR" sz="26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s ljubavlju obraćati</a:t>
            </a: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u svakom trenutku.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Bog je </a:t>
            </a:r>
            <a:r>
              <a:rPr lang="hr-HR" sz="26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za njega Otac</a:t>
            </a:r>
            <a:r>
              <a:rPr lang="hr-HR" sz="26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komu se obraća bez straha, s povjerenjem i s ljubavlju, a svi su mu ljudi braća jer nam je Bog svima zajednički Otac.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69" name="pobožnost"/>
          <p:cNvGrpSpPr/>
          <p:nvPr/>
        </p:nvGrpSpPr>
        <p:grpSpPr>
          <a:xfrm>
            <a:off x="5305320" y="272880"/>
            <a:ext cx="3738960" cy="6204600"/>
            <a:chOff x="5305320" y="272880"/>
            <a:chExt cx="3738960" cy="6204600"/>
          </a:xfrm>
        </p:grpSpPr>
        <p:pic>
          <p:nvPicPr>
            <p:cNvPr id="70" name="pobožnost" descr="pobožnost"/>
            <p:cNvPicPr/>
            <p:nvPr/>
          </p:nvPicPr>
          <p:blipFill>
            <a:blip r:embed="rId2"/>
            <a:stretch/>
          </p:blipFill>
          <p:spPr>
            <a:xfrm>
              <a:off x="5508720" y="476280"/>
              <a:ext cx="3332520" cy="576000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71" name="pobožnost" descr="pobožnost"/>
            <p:cNvPicPr/>
            <p:nvPr/>
          </p:nvPicPr>
          <p:blipFill>
            <a:blip r:embed="rId3"/>
            <a:stretch/>
          </p:blipFill>
          <p:spPr>
            <a:xfrm>
              <a:off x="5305320" y="272880"/>
              <a:ext cx="3738960" cy="6204600"/>
            </a:xfrm>
            <a:prstGeom prst="rect">
              <a:avLst/>
            </a:prstGeom>
            <a:noFill/>
            <a:ln w="0">
              <a:noFill/>
            </a:ln>
          </p:spPr>
        </p:pic>
      </p:grpSp>
    </p:spTree>
  </p:cSld>
  <mc:AlternateContent>
    <mc:Choice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20" dur="indefinite" restart="never" nodeType="tmRoot">
          <p:childTnLst>
            <p:seq>
              <p:cTn id="121" dur="indefinite" nodeType="mainSeq"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fill="hold" nodeType="afterEffect" presetSubtype="1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5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fill="hold" nodeType="click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1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2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3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000"/>
                            </p:stCondLst>
                            <p:childTnLst>
                              <p:par>
                                <p:cTn id="135" presetID="7" presetClass="entr" fill="hold" nodeType="after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6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7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8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ctr">
            <a:normAutofit/>
          </a:bodyPr>
          <a:p>
            <a:pPr indent="0" algn="ctr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12600">
            <a:noFill/>
          </a:ln>
        </p:spPr>
        <p:txBody>
          <a:bodyPr lIns="45720" rIns="45720" tIns="45000" bIns="4500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74" name="oro" descr="oro"/>
          <p:cNvPicPr/>
          <p:nvPr/>
        </p:nvPicPr>
        <p:blipFill>
          <a:blip r:embed="rId1"/>
          <a:stretch/>
        </p:blipFill>
        <p:spPr>
          <a:xfrm>
            <a:off x="0" y="0"/>
            <a:ext cx="9142920" cy="688392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5" name="STRAH BOŽJI"/>
          <p:cNvSpPr/>
          <p:nvPr/>
        </p:nvSpPr>
        <p:spPr>
          <a:xfrm>
            <a:off x="2659320" y="110880"/>
            <a:ext cx="3824280" cy="698760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  <a:round/>
          </a:ln>
          <a:effectLst>
            <a:outerShdw algn="b" blurRad="38160" dir="5400000" dist="20160" kx="0" ky="0" rotWithShape="0" sx="100000" sy="10000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ctr">
            <a:sp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400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STRAH BOŽJI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6" name="Dar straha Božjega je zapravo strahopoštovanje pred našim Stvoriteljem i pred onim koji je dao svoj život za nas.…"/>
          <p:cNvSpPr/>
          <p:nvPr/>
        </p:nvSpPr>
        <p:spPr>
          <a:xfrm>
            <a:off x="201240" y="809640"/>
            <a:ext cx="8740440" cy="6246720"/>
          </a:xfrm>
          <a:prstGeom prst="rect">
            <a:avLst/>
          </a:prstGeom>
          <a:noFill/>
          <a:ln w="12700">
            <a:noFill/>
          </a:ln>
        </p:spPr>
        <p:style>
          <a:lnRef idx="0"/>
          <a:fillRef idx="0"/>
          <a:effectRef idx="0"/>
          <a:fontRef idx="minor"/>
        </p:style>
        <p:txBody>
          <a:bodyPr lIns="45720" rIns="45720" tIns="45000" bIns="45000" anchor="t">
            <a:spAutoFit/>
          </a:bodyPr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Dar straha Božjega je </a:t>
            </a:r>
            <a:r>
              <a:rPr lang="hr-HR" sz="24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zapravo strahopoštovanje</a:t>
            </a: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pred našim Stvoriteljem i pred onim koji je dao svoj život za nas.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Mogli bismo reći da je to </a:t>
            </a:r>
            <a:r>
              <a:rPr lang="hr-HR" sz="24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drugo ime za ljubav prema Bogu</a:t>
            </a: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: </a:t>
            </a:r>
            <a:r>
              <a:rPr lang="hr-HR" sz="2400" b="1" i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bojimo se  uvrijediti Boga grijehom i prekinuti prijateljstvo s njim jer ga volimo.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Biti ispunjen strahom Božjim </a:t>
            </a:r>
            <a:r>
              <a:rPr lang="hr-HR" sz="24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ne znači bojati se Boga</a:t>
            </a: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, nego to znači </a:t>
            </a:r>
            <a:r>
              <a:rPr lang="hr-HR" sz="24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biti pun poštovanja</a:t>
            </a: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 – možemo reći i strahopoštovanja – prema Bogu i prema svakom čovjeku.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To znači </a:t>
            </a:r>
            <a:r>
              <a:rPr lang="hr-HR" sz="2400" b="1" u="sng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izbjegavati sve čime bismo mogli uvrijediti Boga i povrijediti svoga bližnjega</a:t>
            </a:r>
            <a:r>
              <a:rPr lang="hr-HR" sz="2400" b="1" u="none" strike="noStrike">
                <a:solidFill>
                  <a:srgbClr val="ff0000"/>
                </a:solidFill>
                <a:effectLst/>
                <a:uFillTx/>
                <a:latin typeface="Book Antiqua"/>
                <a:ea typeface="Book Antiqua"/>
              </a:rPr>
              <a:t>; dar straha Božjega zapravo je drugo ime za ljubav prema Bogu i bližnjemu.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algn="l" pos="0"/>
              </a:tabLst>
            </a:pPr>
            <a:r>
              <a:rPr lang="hr-HR" sz="2000" b="1" u="none" strike="noStrike">
                <a:solidFill>
                  <a:srgbClr val="000000"/>
                </a:solidFill>
                <a:effectLst/>
                <a:uFillTx/>
                <a:latin typeface="Arial"/>
                <a:ea typeface="Arial"/>
              </a:rPr>
              <a:t> 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cover dir="d"/>
      </p:transition>
    </mc:Choice>
    <mc:Fallback>
      <p:transition spd="slow">
        <p:cover dir="d"/>
      </p:transition>
    </mc:Fallback>
  </mc:AlternateContent>
  <p:timing>
    <p:tnLst>
      <p:par>
        <p:cTn id="139" dur="indefinite" restart="never" nodeType="tmRoot">
          <p:childTnLst>
            <p:seq>
              <p:cTn id="140" dur="indefinite" nodeType="mainSeq"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fill="hold" nodeType="afterEffect" presetSubtype="1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4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fill="hold" nodeType="clickEffect" presetSubtype="8">
                                  <p:stCondLst>
                                    <p:cond delay="0"/>
                                  </p:stCondLst>
                                  <p:iterate type="el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1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2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truttura predefinita">
  <a:themeElements>
    <a:clrScheme name="Struttura predefinita">
      <a:dk1>
        <a:srgbClr val="000000"/>
      </a:dk1>
      <a:lt1>
        <a:srgbClr val="ffffd9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Struttura predefinita">
      <a:majorFont>
        <a:latin typeface="Helvetica" pitchFamily="0" charset="1"/>
        <a:ea typeface="Helvetica" pitchFamily="0" charset="1"/>
        <a:cs typeface="Helvetica" pitchFamily="0" charset="1"/>
      </a:majorFont>
      <a:minorFont>
        <a:latin typeface="Arial" pitchFamily="0" charset="1"/>
        <a:ea typeface="Arial" pitchFamily="0" charset="1"/>
        <a:cs typeface="Arial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truttura predefinita">
  <a:themeElements>
    <a:clrScheme name="Struttura predefinita">
      <a:dk1>
        <a:srgbClr val="000000"/>
      </a:dk1>
      <a:lt1>
        <a:srgbClr val="ffffd9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Struttura predefinita">
      <a:majorFont>
        <a:latin typeface="Helvetica" pitchFamily="0" charset="1"/>
        <a:ea typeface="Helvetica" pitchFamily="0" charset="1"/>
        <a:cs typeface="Helvetica" pitchFamily="0" charset="1"/>
      </a:majorFont>
      <a:minorFont>
        <a:latin typeface="Arial" pitchFamily="0" charset="1"/>
        <a:ea typeface="Arial" pitchFamily="0" charset="1"/>
        <a:cs typeface="Arial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Application>LibreOffice/25.8.5.2$Linux_X86_64 LibreOffice_project/580$Build-2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hr-HR</dc:language>
  <cp:lastModifiedBy/>
  <dcterms:modified xsi:type="dcterms:W3CDTF">2026-04-20T18:28:12Z</dcterms:modified>
  <cp:revision>3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